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56" r:id="rId2"/>
    <p:sldId id="257" r:id="rId3"/>
    <p:sldId id="258" r:id="rId4"/>
    <p:sldId id="272" r:id="rId5"/>
    <p:sldId id="288" r:id="rId6"/>
    <p:sldId id="289" r:id="rId7"/>
    <p:sldId id="296" r:id="rId8"/>
    <p:sldId id="298" r:id="rId9"/>
    <p:sldId id="297" r:id="rId10"/>
    <p:sldId id="299" r:id="rId11"/>
    <p:sldId id="300" r:id="rId12"/>
    <p:sldId id="301" r:id="rId13"/>
    <p:sldId id="290" r:id="rId14"/>
    <p:sldId id="291" r:id="rId15"/>
    <p:sldId id="292" r:id="rId16"/>
    <p:sldId id="293" r:id="rId17"/>
    <p:sldId id="294" r:id="rId18"/>
    <p:sldId id="295" r:id="rId19"/>
    <p:sldId id="26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28" autoAdjust="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857B51-CF97-482C-8368-7258945B1AA8}" type="datetimeFigureOut">
              <a:rPr lang="en-GB" smtClean="0"/>
              <a:pPr/>
              <a:t>22/04/2018</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8140CF-6366-4416-8C70-E4D3545FD6AA}" type="slidenum">
              <a:rPr lang="en-GB" smtClean="0"/>
              <a:pPr/>
              <a:t>‹#›</a:t>
            </a:fld>
            <a:endParaRPr lang="en-GB" dirty="0"/>
          </a:p>
        </p:txBody>
      </p:sp>
    </p:spTree>
    <p:extLst>
      <p:ext uri="{BB962C8B-B14F-4D97-AF65-F5344CB8AC3E}">
        <p14:creationId xmlns:p14="http://schemas.microsoft.com/office/powerpoint/2010/main" val="403197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755009D-A9AC-4231-B2E5-C51B4436B5AE}" type="datetimeFigureOut">
              <a:rPr lang="en-GB" smtClean="0"/>
              <a:pPr/>
              <a:t>22/04/2018</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F4A26D4-65F7-4AC8-BE68-CC51E2AF616C}"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7F4A26D4-65F7-4AC8-BE68-CC51E2AF616C}" type="slidenum">
              <a:rPr lang="en-GB" smtClean="0"/>
              <a:pPr/>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7F4A26D4-65F7-4AC8-BE68-CC51E2AF616C}" type="slidenum">
              <a:rPr lang="en-GB" smtClean="0"/>
              <a:pPr/>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7F4A26D4-65F7-4AC8-BE68-CC51E2AF616C}" type="slidenum">
              <a:rPr lang="en-GB" smtClean="0"/>
              <a:pPr/>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7F4A26D4-65F7-4AC8-BE68-CC51E2AF616C}"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7F4A26D4-65F7-4AC8-BE68-CC51E2AF616C}" type="slidenum">
              <a:rPr lang="en-GB" smtClean="0"/>
              <a:pPr/>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7F4A26D4-65F7-4AC8-BE68-CC51E2AF616C}"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755009D-A9AC-4231-B2E5-C51B4436B5AE}" type="datetimeFigureOut">
              <a:rPr lang="en-GB" smtClean="0"/>
              <a:pPr/>
              <a:t>22/04/2018</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7F4A26D4-65F7-4AC8-BE68-CC51E2AF616C}" type="slidenum">
              <a:rPr lang="en-GB" smtClean="0"/>
              <a:pPr/>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755009D-A9AC-4231-B2E5-C51B4436B5AE}" type="datetimeFigureOut">
              <a:rPr lang="en-GB" smtClean="0"/>
              <a:pPr/>
              <a:t>22/04/2018</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F4A26D4-65F7-4AC8-BE68-CC51E2AF616C}" type="slidenum">
              <a:rPr lang="en-GB" smtClean="0"/>
              <a:pPr/>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7F4A26D4-65F7-4AC8-BE68-CC51E2AF616C}"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55009D-A9AC-4231-B2E5-C51B4436B5AE}" type="datetimeFigureOut">
              <a:rPr lang="en-GB" smtClean="0"/>
              <a:pPr/>
              <a:t>22/04/2018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7F4A26D4-65F7-4AC8-BE68-CC51E2AF616C}"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755009D-A9AC-4231-B2E5-C51B4436B5AE}" type="datetimeFigureOut">
              <a:rPr lang="en-GB" smtClean="0"/>
              <a:pPr/>
              <a:t>22/04/2018</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F4A26D4-65F7-4AC8-BE68-CC51E2AF616C}"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DOCTORAL FINAL DEFENSE.</a:t>
            </a:r>
            <a:endParaRPr lang="en-GB"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TITLE</a:t>
            </a:r>
          </a:p>
          <a:p>
            <a:r>
              <a:rPr lang="en-US" dirty="0" smtClean="0">
                <a:latin typeface="Times New Roman" pitchFamily="18" charset="0"/>
                <a:cs typeface="Times New Roman" pitchFamily="18" charset="0"/>
              </a:rPr>
              <a:t>NAME</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300746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800" dirty="0" smtClean="0">
                <a:latin typeface="Times New Roman" pitchFamily="18" charset="0"/>
                <a:cs typeface="Times New Roman" pitchFamily="18" charset="0"/>
              </a:rPr>
              <a:t>Chair: Dr.</a:t>
            </a:r>
          </a:p>
          <a:p>
            <a:r>
              <a:rPr lang="en-GB" sz="2800" dirty="0" smtClean="0">
                <a:latin typeface="Times New Roman" pitchFamily="18" charset="0"/>
                <a:cs typeface="Times New Roman" pitchFamily="18" charset="0"/>
              </a:rPr>
              <a:t>2nd committee member: Dr. </a:t>
            </a:r>
          </a:p>
          <a:p>
            <a:r>
              <a:rPr lang="en-GB" sz="2800" dirty="0" smtClean="0">
                <a:latin typeface="Times New Roman" pitchFamily="18" charset="0"/>
                <a:cs typeface="Times New Roman" pitchFamily="18" charset="0"/>
              </a:rPr>
              <a:t>URR: Dr. </a:t>
            </a:r>
          </a:p>
          <a:p>
            <a:endParaRPr lang="en-GB" sz="28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Thanks to faculty members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15463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sz="2800" dirty="0" smtClean="0">
                <a:latin typeface="Times New Roman" pitchFamily="18" charset="0"/>
                <a:cs typeface="Times New Roman" pitchFamily="18" charset="0"/>
              </a:rPr>
              <a:t>Gun violence and frequency of mass shooting events are consistently on the rise. This study was conducted to determine how the perceptions of victims in New Castle County Delaware may contribute towards developing awareness in implementing a responsible distribution of firearms.</a:t>
            </a:r>
          </a:p>
          <a:p>
            <a:r>
              <a:rPr lang="en-US" sz="2800" dirty="0" smtClean="0">
                <a:latin typeface="Times New Roman" pitchFamily="18" charset="0"/>
                <a:cs typeface="Times New Roman" pitchFamily="18" charset="0"/>
              </a:rPr>
              <a:t>The qualitative research method was used because it allowed me to investigate the meaning and depth as it pertained to my study.</a:t>
            </a:r>
          </a:p>
          <a:p>
            <a:r>
              <a:rPr lang="en-US" sz="2800" dirty="0" smtClean="0">
                <a:latin typeface="Times New Roman" pitchFamily="18" charset="0"/>
                <a:cs typeface="Times New Roman" pitchFamily="18" charset="0"/>
              </a:rPr>
              <a:t>The selected research design used for this study was phenomenological because it allowed me to understand people’s perceptions, perspectives, and understanding of a particular situation.</a:t>
            </a:r>
          </a:p>
          <a:p>
            <a:r>
              <a:rPr lang="en-US" sz="2800" dirty="0" smtClean="0">
                <a:latin typeface="Times New Roman" pitchFamily="18" charset="0"/>
                <a:cs typeface="Times New Roman" pitchFamily="18" charset="0"/>
              </a:rPr>
              <a:t>The impact of this study may contribute towards developing awareness and viable solutions to end gun violence.</a:t>
            </a:r>
          </a:p>
          <a:p>
            <a:r>
              <a:rPr lang="en-US" sz="2800" dirty="0" smtClean="0">
                <a:latin typeface="Times New Roman" pitchFamily="18" charset="0"/>
                <a:cs typeface="Times New Roman" pitchFamily="18" charset="0"/>
              </a:rPr>
              <a:t>The social impact of this study may provide new insights such as identifying elements early that have the potential to succumb to violence and establishing grassroots systems. </a:t>
            </a:r>
          </a:p>
        </p:txBody>
      </p:sp>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KEY POINTS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117628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sz="2800" dirty="0" smtClean="0">
                <a:latin typeface="Times New Roman" pitchFamily="18" charset="0"/>
                <a:ea typeface="ＭＳ Ｐゴシック" pitchFamily="34" charset="-128"/>
              </a:rPr>
              <a:t>Despite the magnitude of gun violence and its associated personal and criminal repercussions, the problem remains to pose a significant threat. Development of new policies begins with access to more thorough information about gun violence.</a:t>
            </a:r>
          </a:p>
        </p:txBody>
      </p:sp>
      <p:sp>
        <p:nvSpPr>
          <p:cNvPr id="2" name="Title 1"/>
          <p:cNvSpPr>
            <a:spLocks noGrp="1"/>
          </p:cNvSpPr>
          <p:nvPr>
            <p:ph type="title"/>
          </p:nvPr>
        </p:nvSpPr>
        <p:spPr/>
        <p:txBody>
          <a:bodyPr/>
          <a:lstStyle/>
          <a:p>
            <a:r>
              <a:rPr lang="en-US" altLang="en-US" dirty="0" smtClean="0">
                <a:latin typeface="Times New Roman" pitchFamily="18" charset="0"/>
                <a:ea typeface="ＭＳ Ｐゴシック" pitchFamily="34" charset="-128"/>
              </a:rPr>
              <a:t>Problem Statement</a:t>
            </a:r>
            <a:endParaRPr lang="en-GB" dirty="0"/>
          </a:p>
        </p:txBody>
      </p:sp>
    </p:spTree>
    <p:extLst>
      <p:ext uri="{BB962C8B-B14F-4D97-AF65-F5344CB8AC3E}">
        <p14:creationId xmlns:p14="http://schemas.microsoft.com/office/powerpoint/2010/main" val="3893493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altLang="en-US" sz="2800" dirty="0" smtClean="0">
                <a:latin typeface="Times New Roman" pitchFamily="18" charset="0"/>
                <a:ea typeface="ＭＳ Ｐゴシック" pitchFamily="34" charset="-128"/>
              </a:rPr>
              <a:t>The purpose of this qualitative study was to explore the experiences and perceptions of 10 people who have been directly or indirectly affected by gun violence.</a:t>
            </a:r>
          </a:p>
          <a:p>
            <a:r>
              <a:rPr lang="en-US" altLang="en-US" sz="2800" dirty="0" smtClean="0">
                <a:latin typeface="Times New Roman" pitchFamily="18" charset="0"/>
                <a:ea typeface="ＭＳ Ｐゴシック" pitchFamily="34" charset="-128"/>
              </a:rPr>
              <a:t>Data was collected by interviewing 10 people who currently leave in New Castle County Delaware.</a:t>
            </a:r>
          </a:p>
          <a:p>
            <a:r>
              <a:rPr lang="en-US" altLang="en-US" sz="2800" dirty="0" smtClean="0">
                <a:latin typeface="Times New Roman" pitchFamily="18" charset="0"/>
                <a:ea typeface="ＭＳ Ｐゴシック" pitchFamily="34" charset="-128"/>
              </a:rPr>
              <a:t>The </a:t>
            </a:r>
            <a:r>
              <a:rPr lang="en-US" sz="2800" dirty="0" smtClean="0">
                <a:latin typeface="Times New Roman" pitchFamily="18" charset="0"/>
                <a:cs typeface="Times New Roman" pitchFamily="18" charset="0"/>
              </a:rPr>
              <a:t>phenomenological </a:t>
            </a:r>
            <a:r>
              <a:rPr lang="en-US" altLang="en-US" sz="2800" dirty="0" smtClean="0">
                <a:latin typeface="Times New Roman" pitchFamily="18" charset="0"/>
                <a:ea typeface="ＭＳ Ｐゴシック" pitchFamily="34" charset="-128"/>
              </a:rPr>
              <a:t>design was used to </a:t>
            </a:r>
            <a:r>
              <a:rPr lang="en-US" sz="2800" dirty="0" smtClean="0">
                <a:latin typeface="Times New Roman" pitchFamily="18" charset="0"/>
                <a:cs typeface="Times New Roman" pitchFamily="18" charset="0"/>
              </a:rPr>
              <a:t>understand people’s perceptions and perspectives, towards gun violence.</a:t>
            </a:r>
          </a:p>
          <a:p>
            <a:r>
              <a:rPr lang="en-US" sz="2800" dirty="0" smtClean="0">
                <a:latin typeface="Times New Roman" pitchFamily="18" charset="0"/>
                <a:cs typeface="Times New Roman" pitchFamily="18" charset="0"/>
              </a:rPr>
              <a:t>This study provides significant information that may contribute towards developing awareness and viable solutions around the country to end gun violence.</a:t>
            </a:r>
          </a:p>
        </p:txBody>
      </p:sp>
      <p:sp>
        <p:nvSpPr>
          <p:cNvPr id="3" name="Title 2"/>
          <p:cNvSpPr>
            <a:spLocks noGrp="1"/>
          </p:cNvSpPr>
          <p:nvPr>
            <p:ph type="title"/>
          </p:nvPr>
        </p:nvSpPr>
        <p:spPr/>
        <p:txBody>
          <a:bodyPr/>
          <a:lstStyle/>
          <a:p>
            <a:r>
              <a:rPr lang="en-US" dirty="0" smtClean="0"/>
              <a:t>Purpose Statement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buNone/>
            </a:pPr>
            <a:r>
              <a:rPr lang="en-US" dirty="0" smtClean="0"/>
              <a:t>RESEARCH QUESTION</a:t>
            </a:r>
          </a:p>
          <a:p>
            <a:pPr algn="ctr">
              <a:buNone/>
            </a:pPr>
            <a:endParaRPr lang="en-US" dirty="0" smtClean="0"/>
          </a:p>
          <a:p>
            <a:r>
              <a:rPr lang="en-US" altLang="en-US" sz="2800" dirty="0" smtClean="0">
                <a:latin typeface="Times New Roman" pitchFamily="18" charset="0"/>
                <a:ea typeface="ＭＳ Ｐゴシック" pitchFamily="34" charset="-128"/>
              </a:rPr>
              <a:t>How do people who experienced gun violence perceive problems and solutions associated with the production, distribution, and ownership of guns? </a:t>
            </a:r>
          </a:p>
        </p:txBody>
      </p:sp>
      <p:sp>
        <p:nvSpPr>
          <p:cNvPr id="3" name="Title 2"/>
          <p:cNvSpPr>
            <a:spLocks noGrp="1"/>
          </p:cNvSpPr>
          <p:nvPr>
            <p:ph type="title"/>
          </p:nvPr>
        </p:nvSpPr>
        <p:spPr/>
        <p:txBody>
          <a:bodyPr>
            <a:normAutofit fontScale="90000"/>
          </a:bodyPr>
          <a:lstStyle/>
          <a:p>
            <a:r>
              <a:rPr lang="en-US" dirty="0" smtClean="0"/>
              <a:t>Section 3: Analysis of the Findings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latin typeface="Times New Roman" pitchFamily="18" charset="0"/>
                <a:cs typeface="Times New Roman" pitchFamily="18" charset="0"/>
              </a:rPr>
              <a:t>Four </a:t>
            </a:r>
            <a:r>
              <a:rPr lang="en-US" dirty="0" smtClean="0">
                <a:latin typeface="Times New Roman" pitchFamily="18" charset="0"/>
                <a:cs typeface="Times New Roman" pitchFamily="18" charset="0"/>
              </a:rPr>
              <a:t>themes that helped to understand the perception of respondents </a:t>
            </a:r>
            <a:r>
              <a:rPr lang="en-US" dirty="0">
                <a:latin typeface="Times New Roman" pitchFamily="18" charset="0"/>
                <a:cs typeface="Times New Roman" pitchFamily="18" charset="0"/>
              </a:rPr>
              <a:t>emerged during data </a:t>
            </a:r>
            <a:r>
              <a:rPr lang="en-US" dirty="0" smtClean="0">
                <a:latin typeface="Times New Roman" pitchFamily="18" charset="0"/>
                <a:cs typeface="Times New Roman" pitchFamily="18" charset="0"/>
              </a:rPr>
              <a:t>analysis </a:t>
            </a:r>
            <a:r>
              <a:rPr lang="en-US" dirty="0">
                <a:latin typeface="Times New Roman" pitchFamily="18" charset="0"/>
                <a:cs typeface="Times New Roman" pitchFamily="18" charset="0"/>
              </a:rPr>
              <a:t>as listed below: </a:t>
            </a:r>
          </a:p>
          <a:p>
            <a:pPr marL="624078" indent="-514350">
              <a:buFont typeface="+mj-lt"/>
              <a:buAutoNum type="arabicPeriod"/>
            </a:pPr>
            <a:r>
              <a:rPr lang="en-US" dirty="0">
                <a:latin typeface="Times New Roman" pitchFamily="18" charset="0"/>
                <a:cs typeface="Times New Roman" pitchFamily="18" charset="0"/>
              </a:rPr>
              <a:t>Acceptance of legal firearms.</a:t>
            </a:r>
          </a:p>
          <a:p>
            <a:pPr marL="624078" indent="-514350">
              <a:buFont typeface="+mj-lt"/>
              <a:buAutoNum type="arabicPeriod"/>
            </a:pPr>
            <a:r>
              <a:rPr lang="en-US" dirty="0">
                <a:latin typeface="Times New Roman" pitchFamily="18" charset="0"/>
                <a:cs typeface="Times New Roman" pitchFamily="18" charset="0"/>
              </a:rPr>
              <a:t>Poverty and weak implementation of the law.</a:t>
            </a:r>
          </a:p>
          <a:p>
            <a:pPr marL="624078" indent="-514350">
              <a:buFont typeface="+mj-lt"/>
              <a:buAutoNum type="arabicPeriod"/>
            </a:pPr>
            <a:r>
              <a:rPr lang="en-US" dirty="0">
                <a:latin typeface="Times New Roman" pitchFamily="18" charset="0"/>
                <a:cs typeface="Times New Roman" pitchFamily="18" charset="0"/>
              </a:rPr>
              <a:t>Community self-help.</a:t>
            </a:r>
          </a:p>
          <a:p>
            <a:pPr marL="624078" indent="-514350">
              <a:buFont typeface="+mj-lt"/>
              <a:buAutoNum type="arabicPeriod"/>
            </a:pPr>
            <a:r>
              <a:rPr lang="en-US" dirty="0">
                <a:latin typeface="Times New Roman" pitchFamily="18" charset="0"/>
                <a:cs typeface="Times New Roman" pitchFamily="18" charset="0"/>
              </a:rPr>
              <a:t>Solution to gun violence</a:t>
            </a:r>
            <a:r>
              <a:rPr lang="en-US" dirty="0" smtClean="0">
                <a:latin typeface="Times New Roman" pitchFamily="18" charset="0"/>
                <a:cs typeface="Times New Roman" pitchFamily="18" charset="0"/>
              </a:rPr>
              <a:t>.</a:t>
            </a:r>
          </a:p>
          <a:p>
            <a:pPr marL="109728" indent="0" algn="ctr">
              <a:buNone/>
            </a:pPr>
            <a:r>
              <a:rPr lang="en-US" b="1" dirty="0" smtClean="0">
                <a:latin typeface="Times New Roman" pitchFamily="18" charset="0"/>
                <a:cs typeface="Times New Roman" pitchFamily="18" charset="0"/>
              </a:rPr>
              <a:t>THEME I:</a:t>
            </a:r>
            <a:r>
              <a:rPr lang="en-US"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ACCEPTANCE OF LEGAL FIREARMS.</a:t>
            </a:r>
          </a:p>
          <a:p>
            <a:r>
              <a:rPr lang="en-US" dirty="0" smtClean="0">
                <a:latin typeface="Times New Roman" pitchFamily="18" charset="0"/>
                <a:cs typeface="Times New Roman" pitchFamily="18" charset="0"/>
              </a:rPr>
              <a:t>Production </a:t>
            </a:r>
            <a:r>
              <a:rPr lang="en-US" dirty="0">
                <a:latin typeface="Times New Roman" pitchFamily="18" charset="0"/>
                <a:cs typeface="Times New Roman" pitchFamily="18" charset="0"/>
              </a:rPr>
              <a:t>and legal ownership of guns were not recognized as problems because guns were seen to have legitimate uses.</a:t>
            </a:r>
          </a:p>
          <a:p>
            <a:r>
              <a:rPr lang="en-US" dirty="0">
                <a:latin typeface="Times New Roman" pitchFamily="18" charset="0"/>
                <a:cs typeface="Times New Roman" pitchFamily="18" charset="0"/>
              </a:rPr>
              <a:t>Gun distribution was problematic when inadequate regulation and enforcement allowed firearms to be acquired by persons  likely to use them to perpetrate gun violence.</a:t>
            </a:r>
          </a:p>
          <a:p>
            <a:endParaRPr lang="en-GB" dirty="0"/>
          </a:p>
        </p:txBody>
      </p:sp>
      <p:sp>
        <p:nvSpPr>
          <p:cNvPr id="3" name="Title 2"/>
          <p:cNvSpPr>
            <a:spLocks noGrp="1"/>
          </p:cNvSpPr>
          <p:nvPr>
            <p:ph type="title"/>
          </p:nvPr>
        </p:nvSpPr>
        <p:spPr/>
        <p:txBody>
          <a:bodyPr/>
          <a:lstStyle/>
          <a:p>
            <a:r>
              <a:rPr lang="en-GB" dirty="0"/>
              <a:t>Analysis of the Findings</a:t>
            </a:r>
          </a:p>
        </p:txBody>
      </p:sp>
    </p:spTree>
    <p:extLst>
      <p:ext uri="{BB962C8B-B14F-4D97-AF65-F5344CB8AC3E}">
        <p14:creationId xmlns:p14="http://schemas.microsoft.com/office/powerpoint/2010/main" val="3407003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Times New Roman" pitchFamily="18" charset="0"/>
                <a:cs typeface="Times New Roman" pitchFamily="18" charset="0"/>
              </a:rPr>
              <a:t>All participants perceived </a:t>
            </a:r>
            <a:r>
              <a:rPr lang="en-US" sz="2800" dirty="0">
                <a:latin typeface="Times New Roman" pitchFamily="18" charset="0"/>
                <a:cs typeface="Times New Roman" pitchFamily="18" charset="0"/>
              </a:rPr>
              <a:t>gun ownership can only cause pain and harm to people when the intended purpose is violated</a:t>
            </a:r>
            <a:r>
              <a:rPr lang="en-US" sz="2800" dirty="0" smtClean="0">
                <a:latin typeface="Times New Roman" pitchFamily="18" charset="0"/>
                <a:cs typeface="Times New Roman" pitchFamily="18" charset="0"/>
              </a:rPr>
              <a:t>.</a:t>
            </a:r>
          </a:p>
          <a:p>
            <a:r>
              <a:rPr lang="en-US" sz="2800" dirty="0" smtClean="0">
                <a:latin typeface="Times New Roman" pitchFamily="18" charset="0"/>
                <a:cs typeface="Times New Roman" pitchFamily="18" charset="0"/>
              </a:rPr>
              <a:t>All </a:t>
            </a:r>
            <a:r>
              <a:rPr lang="en-US" sz="2800" dirty="0">
                <a:latin typeface="Times New Roman" pitchFamily="18" charset="0"/>
                <a:cs typeface="Times New Roman" pitchFamily="18" charset="0"/>
              </a:rPr>
              <a:t>the participants perceived gun manufacture as an ethical </a:t>
            </a:r>
            <a:r>
              <a:rPr lang="en-US" sz="2800" dirty="0" smtClean="0">
                <a:latin typeface="Times New Roman" pitchFamily="18" charset="0"/>
                <a:cs typeface="Times New Roman" pitchFamily="18" charset="0"/>
              </a:rPr>
              <a:t>activity.</a:t>
            </a:r>
          </a:p>
          <a:p>
            <a:r>
              <a:rPr lang="en-US" sz="2800" dirty="0" smtClean="0">
                <a:latin typeface="Times New Roman" pitchFamily="18" charset="0"/>
                <a:cs typeface="Times New Roman" pitchFamily="18" charset="0"/>
              </a:rPr>
              <a:t>Participants considered </a:t>
            </a:r>
            <a:r>
              <a:rPr lang="en-US" sz="2800" dirty="0">
                <a:latin typeface="Times New Roman" pitchFamily="18" charset="0"/>
                <a:cs typeface="Times New Roman" pitchFamily="18" charset="0"/>
              </a:rPr>
              <a:t>firearm production justifiable because guns were often used </a:t>
            </a:r>
            <a:r>
              <a:rPr lang="en-US" sz="2800" dirty="0" smtClean="0">
                <a:latin typeface="Times New Roman" pitchFamily="18" charset="0"/>
                <a:cs typeface="Times New Roman" pitchFamily="18" charset="0"/>
              </a:rPr>
              <a:t>for legitimate including hunting and self-defense.</a:t>
            </a:r>
          </a:p>
          <a:p>
            <a:r>
              <a:rPr lang="en-US" sz="2800" dirty="0" smtClean="0">
                <a:latin typeface="Times New Roman" pitchFamily="18" charset="0"/>
                <a:cs typeface="Times New Roman" pitchFamily="18" charset="0"/>
              </a:rPr>
              <a:t>One participant cited the federal regulation of gun ownership as a legitimizing circumstance.</a:t>
            </a:r>
          </a:p>
          <a:p>
            <a:r>
              <a:rPr lang="en-US" sz="2800" dirty="0">
                <a:latin typeface="Times New Roman" pitchFamily="18" charset="0"/>
                <a:cs typeface="Times New Roman" pitchFamily="18" charset="0"/>
              </a:rPr>
              <a:t>All the </a:t>
            </a:r>
            <a:r>
              <a:rPr lang="en-US" sz="2800" dirty="0" smtClean="0">
                <a:latin typeface="Times New Roman" pitchFamily="18" charset="0"/>
                <a:cs typeface="Times New Roman" pitchFamily="18" charset="0"/>
              </a:rPr>
              <a:t>participants </a:t>
            </a:r>
            <a:r>
              <a:rPr lang="en-US" sz="2800" dirty="0">
                <a:latin typeface="Times New Roman" pitchFamily="18" charset="0"/>
                <a:cs typeface="Times New Roman" pitchFamily="18" charset="0"/>
              </a:rPr>
              <a:t>perceived the distribution of firearms as a legitimate </a:t>
            </a:r>
            <a:r>
              <a:rPr lang="en-US" sz="2800" dirty="0" smtClean="0">
                <a:latin typeface="Times New Roman" pitchFamily="18" charset="0"/>
                <a:cs typeface="Times New Roman" pitchFamily="18" charset="0"/>
              </a:rPr>
              <a:t>activity and not entailing gun violence.</a:t>
            </a:r>
          </a:p>
          <a:p>
            <a:r>
              <a:rPr lang="en-US" sz="2800" dirty="0" smtClean="0">
                <a:latin typeface="Times New Roman" pitchFamily="18" charset="0"/>
                <a:cs typeface="Times New Roman" pitchFamily="18" charset="0"/>
              </a:rPr>
              <a:t>Misuse </a:t>
            </a:r>
            <a:r>
              <a:rPr lang="en-US" sz="2800" dirty="0">
                <a:latin typeface="Times New Roman" pitchFamily="18" charset="0"/>
                <a:cs typeface="Times New Roman" pitchFamily="18" charset="0"/>
              </a:rPr>
              <a:t>of firearms was perceived as lying with weak legislative safeguards or insufficient enforcement of existing </a:t>
            </a:r>
            <a:r>
              <a:rPr lang="en-US" sz="2800" dirty="0" smtClean="0">
                <a:latin typeface="Times New Roman" pitchFamily="18" charset="0"/>
                <a:cs typeface="Times New Roman" pitchFamily="18" charset="0"/>
              </a:rPr>
              <a:t>regulations..</a:t>
            </a:r>
          </a:p>
          <a:p>
            <a:endParaRPr lang="en-GB" sz="2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GB" dirty="0"/>
              <a:t>Analysis of the Findings</a:t>
            </a:r>
          </a:p>
        </p:txBody>
      </p:sp>
    </p:spTree>
    <p:extLst>
      <p:ext uri="{BB962C8B-B14F-4D97-AF65-F5344CB8AC3E}">
        <p14:creationId xmlns:p14="http://schemas.microsoft.com/office/powerpoint/2010/main" val="4188482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365760" lvl="1" indent="-256032">
              <a:spcBef>
                <a:spcPts val="400"/>
              </a:spcBef>
              <a:buSzPct val="68000"/>
              <a:buFont typeface="Wingdings 3"/>
              <a:buChar char=""/>
            </a:pPr>
            <a:r>
              <a:rPr lang="en-US" sz="3200" dirty="0">
                <a:latin typeface="Times New Roman" pitchFamily="18" charset="0"/>
                <a:cs typeface="Times New Roman" pitchFamily="18" charset="0"/>
              </a:rPr>
              <a:t>With flawed safeguards the guns get to black markets and illegal markets</a:t>
            </a:r>
            <a:endParaRPr lang="en-US" sz="3100" dirty="0" smtClean="0">
              <a:latin typeface="Times New Roman" pitchFamily="18" charset="0"/>
              <a:cs typeface="Times New Roman" pitchFamily="18" charset="0"/>
            </a:endParaRPr>
          </a:p>
          <a:p>
            <a:pPr marL="365760" lvl="1" indent="-256032">
              <a:spcBef>
                <a:spcPts val="400"/>
              </a:spcBef>
              <a:buSzPct val="68000"/>
              <a:buFont typeface="Wingdings 3"/>
              <a:buChar char=""/>
            </a:pPr>
            <a:r>
              <a:rPr lang="en-US" sz="3100" dirty="0" smtClean="0">
                <a:latin typeface="Times New Roman" pitchFamily="18" charset="0"/>
                <a:cs typeface="Times New Roman" pitchFamily="18" charset="0"/>
              </a:rPr>
              <a:t>Eight </a:t>
            </a:r>
            <a:r>
              <a:rPr lang="en-US" sz="3100" dirty="0">
                <a:latin typeface="Times New Roman" pitchFamily="18" charset="0"/>
                <a:cs typeface="Times New Roman" pitchFamily="18" charset="0"/>
              </a:rPr>
              <a:t>of the participants defined gun ownership as the legal possession of a firearm, such that gun ownership was perceived as legitimate and </a:t>
            </a:r>
            <a:r>
              <a:rPr lang="en-US" sz="3100" dirty="0" smtClean="0">
                <a:latin typeface="Times New Roman" pitchFamily="18" charset="0"/>
                <a:cs typeface="Times New Roman" pitchFamily="18" charset="0"/>
              </a:rPr>
              <a:t>ethical.</a:t>
            </a:r>
          </a:p>
          <a:p>
            <a:pPr marL="365760" lvl="1" indent="-256032">
              <a:spcBef>
                <a:spcPts val="400"/>
              </a:spcBef>
              <a:buSzPct val="68000"/>
              <a:buFont typeface="Wingdings 3"/>
              <a:buChar char=""/>
            </a:pPr>
            <a:r>
              <a:rPr lang="en-US" sz="3100" dirty="0" smtClean="0">
                <a:latin typeface="Times New Roman" pitchFamily="18" charset="0"/>
                <a:cs typeface="Times New Roman" pitchFamily="18" charset="0"/>
              </a:rPr>
              <a:t>Participants agreed  </a:t>
            </a:r>
            <a:r>
              <a:rPr lang="en-US" sz="3100" dirty="0">
                <a:latin typeface="Times New Roman" pitchFamily="18" charset="0"/>
                <a:cs typeface="Times New Roman" pitchFamily="18" charset="0"/>
              </a:rPr>
              <a:t>that the intended purposes of firearms did not include that of causing pain and harm to people</a:t>
            </a:r>
            <a:r>
              <a:rPr lang="en-US" sz="2400" dirty="0">
                <a:latin typeface="Times New Roman" pitchFamily="18" charset="0"/>
                <a:cs typeface="Times New Roman" pitchFamily="18" charset="0"/>
              </a:rPr>
              <a:t>. </a:t>
            </a:r>
            <a:endParaRPr lang="en-US" sz="2800" dirty="0">
              <a:latin typeface="Times New Roman" pitchFamily="18" charset="0"/>
              <a:cs typeface="Times New Roman" pitchFamily="18" charset="0"/>
            </a:endParaRPr>
          </a:p>
          <a:p>
            <a:pPr marL="365760" lvl="1" indent="-256032">
              <a:spcBef>
                <a:spcPts val="400"/>
              </a:spcBef>
              <a:buSzPct val="68000"/>
              <a:buFont typeface="Wingdings 3"/>
              <a:buChar char=""/>
            </a:pPr>
            <a:r>
              <a:rPr lang="en-US" sz="3400" dirty="0" smtClean="0">
                <a:latin typeface="Times New Roman" pitchFamily="18" charset="0"/>
                <a:cs typeface="Times New Roman" pitchFamily="18" charset="0"/>
              </a:rPr>
              <a:t>One participant perceived that </a:t>
            </a:r>
            <a:r>
              <a:rPr lang="en-US" sz="3400" dirty="0">
                <a:latin typeface="Times New Roman" pitchFamily="18" charset="0"/>
                <a:cs typeface="Times New Roman" pitchFamily="18" charset="0"/>
              </a:rPr>
              <a:t>gun ownership might be illegal and conducive to </a:t>
            </a:r>
            <a:r>
              <a:rPr lang="en-US" sz="3400" dirty="0" smtClean="0">
                <a:latin typeface="Times New Roman" pitchFamily="18" charset="0"/>
                <a:cs typeface="Times New Roman" pitchFamily="18" charset="0"/>
              </a:rPr>
              <a:t>violence.</a:t>
            </a:r>
            <a:endParaRPr lang="en-US" sz="2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GB" dirty="0"/>
              <a:t>Analysis of the Findings</a:t>
            </a:r>
          </a:p>
        </p:txBody>
      </p:sp>
    </p:spTree>
    <p:extLst>
      <p:ext uri="{BB962C8B-B14F-4D97-AF65-F5344CB8AC3E}">
        <p14:creationId xmlns:p14="http://schemas.microsoft.com/office/powerpoint/2010/main" val="4012599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marL="109728" lvl="1" indent="0">
              <a:spcBef>
                <a:spcPts val="400"/>
              </a:spcBef>
              <a:buSzPct val="68000"/>
              <a:buNone/>
            </a:pPr>
            <a:r>
              <a:rPr lang="en-US" sz="2200" b="1" dirty="0" smtClean="0">
                <a:latin typeface="Times New Roman" pitchFamily="18" charset="0"/>
                <a:cs typeface="Times New Roman" pitchFamily="18" charset="0"/>
              </a:rPr>
              <a:t>THEME 2: POVERTY</a:t>
            </a:r>
            <a:r>
              <a:rPr lang="en-US" sz="2100" b="1" dirty="0" smtClean="0">
                <a:latin typeface="Times New Roman" pitchFamily="18" charset="0"/>
                <a:cs typeface="Times New Roman" pitchFamily="18" charset="0"/>
              </a:rPr>
              <a:t> AND WEAK IMPLEMENTATION OF THE LAW.</a:t>
            </a:r>
          </a:p>
          <a:p>
            <a:r>
              <a:rPr lang="en-US" sz="3800" dirty="0">
                <a:latin typeface="Times New Roman" pitchFamily="18" charset="0"/>
                <a:cs typeface="Times New Roman" pitchFamily="18" charset="0"/>
              </a:rPr>
              <a:t>Perceived risk factors for gun violence included widespread poverty, ineffective gun regulations, </a:t>
            </a:r>
            <a:r>
              <a:rPr lang="en-US" sz="3800" dirty="0" smtClean="0">
                <a:latin typeface="Times New Roman" pitchFamily="18" charset="0"/>
                <a:cs typeface="Times New Roman" pitchFamily="18" charset="0"/>
              </a:rPr>
              <a:t>and </a:t>
            </a:r>
            <a:r>
              <a:rPr lang="en-US" sz="3800" dirty="0">
                <a:latin typeface="Times New Roman" pitchFamily="18" charset="0"/>
                <a:cs typeface="Times New Roman" pitchFamily="18" charset="0"/>
              </a:rPr>
              <a:t>ineffective enforcement of existing laws. </a:t>
            </a:r>
            <a:endParaRPr lang="en-GB" sz="3800" dirty="0">
              <a:latin typeface="Times New Roman" pitchFamily="18" charset="0"/>
              <a:cs typeface="Times New Roman" pitchFamily="18" charset="0"/>
            </a:endParaRPr>
          </a:p>
          <a:p>
            <a:r>
              <a:rPr lang="en-US" sz="3800" dirty="0">
                <a:latin typeface="Times New Roman" pitchFamily="18" charset="0"/>
                <a:cs typeface="Times New Roman" pitchFamily="18" charset="0"/>
              </a:rPr>
              <a:t>Seven of the participants indicated that widespread poverty was a risk factor for a high incidence of gun violence in a neighborhood</a:t>
            </a:r>
            <a:r>
              <a:rPr lang="en-US" sz="3800" dirty="0" smtClean="0">
                <a:latin typeface="Times New Roman" pitchFamily="18" charset="0"/>
                <a:cs typeface="Times New Roman" pitchFamily="18" charset="0"/>
              </a:rPr>
              <a:t>.</a:t>
            </a:r>
          </a:p>
          <a:p>
            <a:r>
              <a:rPr lang="en-US" sz="3800" dirty="0">
                <a:latin typeface="Times New Roman" pitchFamily="18" charset="0"/>
                <a:cs typeface="Times New Roman" pitchFamily="18" charset="0"/>
              </a:rPr>
              <a:t>Participants attributed the perceived link between poverty and gun violence to social conditions associated with poverty, including the ready availability of black-market firearms, the lack of opportunity, and the high rate of </a:t>
            </a:r>
            <a:r>
              <a:rPr lang="en-US" sz="3800" dirty="0" smtClean="0">
                <a:latin typeface="Times New Roman" pitchFamily="18" charset="0"/>
                <a:cs typeface="Times New Roman" pitchFamily="18" charset="0"/>
              </a:rPr>
              <a:t>crime.</a:t>
            </a:r>
          </a:p>
          <a:p>
            <a:r>
              <a:rPr lang="en-US" sz="3800" dirty="0">
                <a:latin typeface="Times New Roman" pitchFamily="18" charset="0"/>
                <a:cs typeface="Times New Roman" pitchFamily="18" charset="0"/>
              </a:rPr>
              <a:t>Seven of the participants indicated that gun violence was in part a result of the inadequate regulation by the government of gun distribution and ownership</a:t>
            </a:r>
            <a:r>
              <a:rPr lang="en-US" sz="3800" dirty="0" smtClean="0">
                <a:latin typeface="Times New Roman" pitchFamily="18" charset="0"/>
                <a:cs typeface="Times New Roman" pitchFamily="18" charset="0"/>
              </a:rPr>
              <a:t>.</a:t>
            </a:r>
          </a:p>
          <a:p>
            <a:r>
              <a:rPr lang="en-US" sz="3800" dirty="0">
                <a:latin typeface="Times New Roman" pitchFamily="18" charset="0"/>
                <a:cs typeface="Times New Roman" pitchFamily="18" charset="0"/>
              </a:rPr>
              <a:t>Five out of 10 participants expressed the perception that enforcement of existing laws and regulations was inadequate, and that this was a risk factor for gun violence. </a:t>
            </a:r>
            <a:endParaRPr lang="en-GB" sz="38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GB" dirty="0"/>
              <a:t>Analysis of the Findings</a:t>
            </a:r>
          </a:p>
        </p:txBody>
      </p:sp>
    </p:spTree>
    <p:extLst>
      <p:ext uri="{BB962C8B-B14F-4D97-AF65-F5344CB8AC3E}">
        <p14:creationId xmlns:p14="http://schemas.microsoft.com/office/powerpoint/2010/main" val="1460303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buNone/>
            </a:pPr>
            <a:r>
              <a:rPr lang="en-US" sz="1700" b="1" dirty="0" smtClean="0">
                <a:latin typeface="Times New Roman" pitchFamily="18" charset="0"/>
                <a:cs typeface="Times New Roman" pitchFamily="18" charset="0"/>
              </a:rPr>
              <a:t>THEME 3: COMMUNITY SELF-HELP</a:t>
            </a:r>
            <a:endParaRPr lang="en-GB" sz="1700" b="1"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Perceived </a:t>
            </a:r>
            <a:r>
              <a:rPr lang="en-US" sz="2400" dirty="0">
                <a:latin typeface="Times New Roman" pitchFamily="18" charset="0"/>
                <a:cs typeface="Times New Roman" pitchFamily="18" charset="0"/>
              </a:rPr>
              <a:t>solutions to fund violence included community initiatives designed to educate and help potential offenders, to develop a culture of vigilance, and to increase collaboration between citizens and law enforcement agencies</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Seven participants expressed the perception that community-based initiatives designed to educate and help potential perpetrators would reduce gun violence</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One participant also </a:t>
            </a:r>
            <a:r>
              <a:rPr lang="en-US" sz="2400" dirty="0">
                <a:latin typeface="Times New Roman" pitchFamily="18" charset="0"/>
                <a:cs typeface="Times New Roman" pitchFamily="18" charset="0"/>
              </a:rPr>
              <a:t>perceived a need for education of potential offenders, as well as for the discouragement of high-risk lifestyles</a:t>
            </a:r>
            <a:r>
              <a:rPr lang="en-US" sz="2400" dirty="0" smtClean="0">
                <a:latin typeface="Times New Roman" pitchFamily="18" charset="0"/>
                <a:cs typeface="Times New Roman" pitchFamily="18" charset="0"/>
              </a:rPr>
              <a:t> </a:t>
            </a:r>
          </a:p>
          <a:p>
            <a:r>
              <a:rPr lang="en-US" sz="2400" dirty="0">
                <a:latin typeface="Times New Roman" pitchFamily="18" charset="0"/>
                <a:cs typeface="Times New Roman" pitchFamily="18" charset="0"/>
              </a:rPr>
              <a:t>Nine out of 10 participants perceived community-based initiatives designed to create a culture of vigilance and encourage cooperation between citizens and law enforcement as a potential solution to gun violence</a:t>
            </a:r>
            <a:r>
              <a:rPr lang="en-US" sz="2400" dirty="0"/>
              <a:t>. </a:t>
            </a:r>
            <a:endParaRPr lang="en-GB" sz="2400"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lstStyle/>
          <a:p>
            <a:r>
              <a:rPr lang="en-GB" dirty="0"/>
              <a:t>Analysis of the Findings</a:t>
            </a:r>
          </a:p>
        </p:txBody>
      </p:sp>
    </p:spTree>
    <p:extLst>
      <p:ext uri="{BB962C8B-B14F-4D97-AF65-F5344CB8AC3E}">
        <p14:creationId xmlns:p14="http://schemas.microsoft.com/office/powerpoint/2010/main" val="3827355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buNone/>
            </a:pPr>
            <a:r>
              <a:rPr lang="en-US" sz="2000" b="1" dirty="0" smtClean="0">
                <a:latin typeface="Times New Roman" pitchFamily="18" charset="0"/>
                <a:cs typeface="Times New Roman" pitchFamily="18" charset="0"/>
              </a:rPr>
              <a:t>THEME 4: SOLUTION TO GUN VIOLENCE</a:t>
            </a:r>
            <a:endParaRPr lang="en-GB" sz="2000" b="1"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Perceived </a:t>
            </a:r>
            <a:r>
              <a:rPr lang="en-US" sz="2400" dirty="0">
                <a:latin typeface="Times New Roman" pitchFamily="18" charset="0"/>
                <a:cs typeface="Times New Roman" pitchFamily="18" charset="0"/>
              </a:rPr>
              <a:t>solutions to gun violence included stricter enforcement of existing laws and introducing tougher laws for gun ownership</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Five participants expressed the perception that gun violence would be reduced if existing laws were more strictly enforced</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Participant discussed </a:t>
            </a:r>
            <a:r>
              <a:rPr lang="en-US" sz="2400" dirty="0">
                <a:latin typeface="Times New Roman" pitchFamily="18" charset="0"/>
                <a:cs typeface="Times New Roman" pitchFamily="18" charset="0"/>
              </a:rPr>
              <a:t>a need for police to respond more promptly to calls from neighborhoods where gun violence was </a:t>
            </a:r>
            <a:r>
              <a:rPr lang="en-US" sz="2400" dirty="0" smtClean="0">
                <a:latin typeface="Times New Roman" pitchFamily="18" charset="0"/>
                <a:cs typeface="Times New Roman" pitchFamily="18" charset="0"/>
              </a:rPr>
              <a:t>prevalent.</a:t>
            </a:r>
          </a:p>
          <a:p>
            <a:r>
              <a:rPr lang="en-US" sz="2400" dirty="0">
                <a:latin typeface="Times New Roman" pitchFamily="18" charset="0"/>
                <a:cs typeface="Times New Roman" pitchFamily="18" charset="0"/>
              </a:rPr>
              <a:t>Three participants indicated the perception that gun violence might be reduced if existing controls on gun distribution were </a:t>
            </a:r>
            <a:r>
              <a:rPr lang="en-US" sz="2400" dirty="0" smtClean="0">
                <a:latin typeface="Times New Roman" pitchFamily="18" charset="0"/>
                <a:cs typeface="Times New Roman" pitchFamily="18" charset="0"/>
              </a:rPr>
              <a:t>tightened.</a:t>
            </a:r>
          </a:p>
          <a:p>
            <a:r>
              <a:rPr lang="en-US" sz="2400" dirty="0" smtClean="0">
                <a:latin typeface="Times New Roman" pitchFamily="18" charset="0"/>
                <a:cs typeface="Times New Roman" pitchFamily="18" charset="0"/>
              </a:rPr>
              <a:t>Participant suggested if tougher </a:t>
            </a:r>
            <a:r>
              <a:rPr lang="en-US" sz="2400" dirty="0">
                <a:latin typeface="Times New Roman" pitchFamily="18" charset="0"/>
                <a:cs typeface="Times New Roman" pitchFamily="18" charset="0"/>
              </a:rPr>
              <a:t>gun laws are put in place guns landing in the hands of potential criminals will be minimized</a:t>
            </a:r>
            <a:r>
              <a:rPr lang="en-US" sz="2400" dirty="0" smtClean="0">
                <a:latin typeface="Times New Roman" pitchFamily="18" charset="0"/>
                <a:cs typeface="Times New Roman" pitchFamily="18" charset="0"/>
              </a:rPr>
              <a:t> </a:t>
            </a:r>
          </a:p>
          <a:p>
            <a:endParaRPr lang="en-US" sz="2400"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lstStyle/>
          <a:p>
            <a:r>
              <a:rPr lang="en-GB" dirty="0"/>
              <a:t>Analysis of the Findings</a:t>
            </a:r>
          </a:p>
        </p:txBody>
      </p:sp>
    </p:spTree>
    <p:extLst>
      <p:ext uri="{BB962C8B-B14F-4D97-AF65-F5344CB8AC3E}">
        <p14:creationId xmlns:p14="http://schemas.microsoft.com/office/powerpoint/2010/main" val="2581301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600" dirty="0">
                <a:latin typeface="Times New Roman" pitchFamily="18" charset="0"/>
                <a:cs typeface="Times New Roman" pitchFamily="18" charset="0"/>
              </a:rPr>
              <a:t>Squires (2012) argued that part of the American culture seems to accommodate for what is identified as “</a:t>
            </a:r>
            <a:r>
              <a:rPr lang="it-IT" sz="2600" dirty="0">
                <a:latin typeface="Times New Roman" pitchFamily="18" charset="0"/>
                <a:cs typeface="Times New Roman" pitchFamily="18" charset="0"/>
              </a:rPr>
              <a:t>gun </a:t>
            </a:r>
            <a:r>
              <a:rPr lang="it-IT" sz="2600" dirty="0" smtClean="0">
                <a:latin typeface="Times New Roman" pitchFamily="18" charset="0"/>
                <a:cs typeface="Times New Roman" pitchFamily="18" charset="0"/>
              </a:rPr>
              <a:t>culture’.</a:t>
            </a:r>
          </a:p>
          <a:p>
            <a:r>
              <a:rPr lang="en-US" sz="2600" dirty="0" smtClean="0">
                <a:latin typeface="Times New Roman" pitchFamily="18" charset="0"/>
                <a:cs typeface="Times New Roman" pitchFamily="18" charset="0"/>
              </a:rPr>
              <a:t> This was in agreement with all participants perception that gun manufacture and distribution as ethical and legal acts.</a:t>
            </a:r>
          </a:p>
          <a:p>
            <a:r>
              <a:rPr lang="en-US" sz="2600" dirty="0">
                <a:latin typeface="Times New Roman" pitchFamily="18" charset="0"/>
                <a:cs typeface="Times New Roman" pitchFamily="18" charset="0"/>
              </a:rPr>
              <a:t>Conversely, most Americans who support gun control proposals tend to condemn the long-held gun culture (Brent et al., 2013). </a:t>
            </a:r>
            <a:endParaRPr lang="en-US" sz="2600" dirty="0" smtClean="0">
              <a:latin typeface="Times New Roman" pitchFamily="18" charset="0"/>
              <a:cs typeface="Times New Roman" pitchFamily="18" charset="0"/>
            </a:endParaRPr>
          </a:p>
          <a:p>
            <a:r>
              <a:rPr lang="en-US" sz="2600" dirty="0" smtClean="0">
                <a:latin typeface="Times New Roman" pitchFamily="18" charset="0"/>
                <a:cs typeface="Times New Roman" pitchFamily="18" charset="0"/>
              </a:rPr>
              <a:t>This is true as participants perceived </a:t>
            </a:r>
            <a:r>
              <a:rPr lang="en-US" sz="2600" dirty="0">
                <a:latin typeface="Times New Roman" pitchFamily="18" charset="0"/>
                <a:cs typeface="Times New Roman" pitchFamily="18" charset="0"/>
              </a:rPr>
              <a:t>solutions to gun violence </a:t>
            </a:r>
            <a:r>
              <a:rPr lang="en-US" sz="2600" dirty="0" smtClean="0">
                <a:latin typeface="Times New Roman" pitchFamily="18" charset="0"/>
                <a:cs typeface="Times New Roman" pitchFamily="18" charset="0"/>
              </a:rPr>
              <a:t>include </a:t>
            </a:r>
            <a:r>
              <a:rPr lang="en-US" sz="2600" dirty="0">
                <a:latin typeface="Times New Roman" pitchFamily="18" charset="0"/>
                <a:cs typeface="Times New Roman" pitchFamily="18" charset="0"/>
              </a:rPr>
              <a:t>stricter enforcement of existing laws and introducing tougher laws for gun ownership</a:t>
            </a:r>
            <a:r>
              <a:rPr lang="en-US" sz="2600" dirty="0" smtClean="0">
                <a:latin typeface="Times New Roman" pitchFamily="18" charset="0"/>
                <a:cs typeface="Times New Roman" pitchFamily="18" charset="0"/>
              </a:rPr>
              <a:t>.</a:t>
            </a:r>
          </a:p>
          <a:p>
            <a:r>
              <a:rPr lang="en-US" sz="2600" dirty="0">
                <a:latin typeface="Times New Roman" pitchFamily="18" charset="0"/>
                <a:cs typeface="Times New Roman" pitchFamily="18" charset="0"/>
              </a:rPr>
              <a:t>Gun control literature </a:t>
            </a:r>
            <a:r>
              <a:rPr lang="en-US" sz="2600" dirty="0" smtClean="0">
                <a:latin typeface="Times New Roman" pitchFamily="18" charset="0"/>
                <a:cs typeface="Times New Roman" pitchFamily="18" charset="0"/>
              </a:rPr>
              <a:t>such as Mann </a:t>
            </a:r>
            <a:r>
              <a:rPr lang="en-US" sz="2600" dirty="0">
                <a:latin typeface="Times New Roman" pitchFamily="18" charset="0"/>
                <a:cs typeface="Times New Roman" pitchFamily="18" charset="0"/>
              </a:rPr>
              <a:t>and Michel (2016) that focus on the dynamics between gun lobbyists and the </a:t>
            </a:r>
            <a:r>
              <a:rPr lang="en-US" sz="2600" dirty="0" smtClean="0">
                <a:latin typeface="Times New Roman" pitchFamily="18" charset="0"/>
                <a:cs typeface="Times New Roman" pitchFamily="18" charset="0"/>
              </a:rPr>
              <a:t>policymakers a view shared by seven participants. </a:t>
            </a:r>
          </a:p>
          <a:p>
            <a:r>
              <a:rPr lang="en-US" sz="2400" dirty="0">
                <a:latin typeface="Times New Roman" pitchFamily="18" charset="0"/>
                <a:cs typeface="Times New Roman" pitchFamily="18" charset="0"/>
              </a:rPr>
              <a:t>The responses and solutions shared by the participants also appeared to be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misaligned with the existing public demand for reforming gun laws that have </a:t>
            </a:r>
            <a:r>
              <a:rPr lang="en-US" sz="2400" dirty="0" smtClean="0">
                <a:latin typeface="Times New Roman" pitchFamily="18" charset="0"/>
                <a:cs typeface="Times New Roman" pitchFamily="18" charset="0"/>
              </a:rPr>
              <a:t>accelerated in the wake of recent gun violence incidences. </a:t>
            </a:r>
            <a:endParaRPr lang="en-US" sz="2600" dirty="0" smtClean="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normAutofit fontScale="90000"/>
          </a:bodyPr>
          <a:lstStyle/>
          <a:p>
            <a:r>
              <a:rPr lang="en-US" dirty="0" smtClean="0"/>
              <a:t>How do findings relate to the literature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Times New Roman" pitchFamily="18" charset="0"/>
                <a:cs typeface="Times New Roman" pitchFamily="18" charset="0"/>
              </a:rPr>
              <a:t>The Social </a:t>
            </a:r>
            <a:r>
              <a:rPr lang="en-US" sz="2400" dirty="0">
                <a:latin typeface="Times New Roman" pitchFamily="18" charset="0"/>
                <a:cs typeface="Times New Roman" pitchFamily="18" charset="0"/>
              </a:rPr>
              <a:t>Contract </a:t>
            </a:r>
            <a:r>
              <a:rPr lang="en-US" sz="2400" dirty="0" smtClean="0">
                <a:latin typeface="Times New Roman" pitchFamily="18" charset="0"/>
                <a:cs typeface="Times New Roman" pitchFamily="18" charset="0"/>
              </a:rPr>
              <a:t>Theory provides a framework for people to live together in harmony by agreeing the rules that will govern them.</a:t>
            </a:r>
          </a:p>
          <a:p>
            <a:r>
              <a:rPr lang="en-US" sz="2400" dirty="0" smtClean="0">
                <a:latin typeface="Times New Roman" pitchFamily="18" charset="0"/>
                <a:cs typeface="Times New Roman" pitchFamily="18" charset="0"/>
              </a:rPr>
              <a:t>All participants agree that gun use is legal when the intended purpose does not include causing harm to others.</a:t>
            </a:r>
          </a:p>
          <a:p>
            <a:r>
              <a:rPr lang="en-US" sz="2400" dirty="0" smtClean="0">
                <a:latin typeface="Times New Roman" pitchFamily="18" charset="0"/>
                <a:cs typeface="Times New Roman" pitchFamily="18" charset="0"/>
              </a:rPr>
              <a:t>Participants perceive gun violence can be stopped without abolishing the rights to manufacture, own and use guns.</a:t>
            </a:r>
          </a:p>
          <a:p>
            <a:r>
              <a:rPr lang="en-US" sz="2400" dirty="0" smtClean="0">
                <a:latin typeface="Times New Roman" pitchFamily="18" charset="0"/>
                <a:cs typeface="Times New Roman" pitchFamily="18" charset="0"/>
              </a:rPr>
              <a:t>Gun violence can be stopped by concerted efforts of all members in a community.</a:t>
            </a:r>
          </a:p>
          <a:p>
            <a:r>
              <a:rPr lang="en-US" sz="2400" dirty="0">
                <a:latin typeface="Times New Roman" pitchFamily="18" charset="0"/>
                <a:cs typeface="Times New Roman" pitchFamily="18" charset="0"/>
              </a:rPr>
              <a:t>As gun violence has become a growing issue, knowledge must be disseminated </a:t>
            </a:r>
            <a:r>
              <a:rPr lang="en-US" sz="2400" dirty="0" smtClean="0">
                <a:latin typeface="Times New Roman" pitchFamily="18" charset="0"/>
                <a:cs typeface="Times New Roman" pitchFamily="18" charset="0"/>
              </a:rPr>
              <a:t>to all citizens to create </a:t>
            </a:r>
            <a:r>
              <a:rPr lang="en-US" sz="2400" dirty="0">
                <a:latin typeface="Times New Roman" pitchFamily="18" charset="0"/>
                <a:cs typeface="Times New Roman" pitchFamily="18" charset="0"/>
              </a:rPr>
              <a:t>multiple layers of an organized effort to stop loss of life to gun </a:t>
            </a:r>
            <a:r>
              <a:rPr lang="en-US" sz="2400" dirty="0" smtClean="0">
                <a:latin typeface="Times New Roman" pitchFamily="18" charset="0"/>
                <a:cs typeface="Times New Roman" pitchFamily="18" charset="0"/>
              </a:rPr>
              <a:t>violence without taking away rights of citizens to use guns. </a:t>
            </a:r>
            <a:endParaRPr lang="en-GB" sz="2400" dirty="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t>How do findings relate to theoretical framework</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latin typeface="Times New Roman" pitchFamily="18" charset="0"/>
                <a:cs typeface="Times New Roman" pitchFamily="18" charset="0"/>
              </a:rPr>
              <a:t>Establishment of a grassroots system focused on uplifting the living conditions at a community level.</a:t>
            </a:r>
          </a:p>
          <a:p>
            <a:r>
              <a:rPr lang="en-US" sz="2400" dirty="0">
                <a:latin typeface="Times New Roman" pitchFamily="18" charset="0"/>
                <a:cs typeface="Times New Roman" pitchFamily="18" charset="0"/>
              </a:rPr>
              <a:t>Longitudinal research in a similar research area be conducted to study the effectiveness of this approach.</a:t>
            </a:r>
          </a:p>
          <a:p>
            <a:r>
              <a:rPr lang="en-US" sz="2400" dirty="0">
                <a:latin typeface="Times New Roman" pitchFamily="18" charset="0"/>
                <a:cs typeface="Times New Roman" pitchFamily="18" charset="0"/>
              </a:rPr>
              <a:t>A qualitative approach be taken to socialize this approach with various communities across the nation.</a:t>
            </a:r>
          </a:p>
          <a:p>
            <a:r>
              <a:rPr lang="en-US" sz="2400" dirty="0">
                <a:latin typeface="Times New Roman" pitchFamily="18" charset="0"/>
                <a:cs typeface="Times New Roman" pitchFamily="18" charset="0"/>
              </a:rPr>
              <a:t>Exploring the acceptance level of this approach among communities that do not have a history of gun violence but have experienced events of the mass shooting.</a:t>
            </a:r>
          </a:p>
          <a:p>
            <a:endParaRPr lang="en-US" dirty="0"/>
          </a:p>
        </p:txBody>
      </p:sp>
      <p:sp>
        <p:nvSpPr>
          <p:cNvPr id="3" name="Title 2"/>
          <p:cNvSpPr>
            <a:spLocks noGrp="1"/>
          </p:cNvSpPr>
          <p:nvPr>
            <p:ph type="title"/>
          </p:nvPr>
        </p:nvSpPr>
        <p:spPr/>
        <p:txBody>
          <a:bodyPr>
            <a:normAutofit fontScale="90000"/>
          </a:bodyPr>
          <a:lstStyle/>
          <a:p>
            <a:r>
              <a:rPr lang="en-US" dirty="0" smtClean="0"/>
              <a:t>Section 4: Recommended Solutions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400" dirty="0">
                <a:latin typeface="Times New Roman" pitchFamily="18" charset="0"/>
                <a:cs typeface="Times New Roman" pitchFamily="18" charset="0"/>
              </a:rPr>
              <a:t>In order to protect society, actions must be taken at various levels.</a:t>
            </a:r>
          </a:p>
          <a:p>
            <a:r>
              <a:rPr lang="en-US" sz="2400" dirty="0">
                <a:latin typeface="Times New Roman" pitchFamily="18" charset="0"/>
                <a:cs typeface="Times New Roman" pitchFamily="18" charset="0"/>
              </a:rPr>
              <a:t>Politicians and pressure groups can continue pursuing implementation of stricter gun laws.</a:t>
            </a:r>
          </a:p>
          <a:p>
            <a:r>
              <a:rPr lang="en-US" sz="2400" dirty="0">
                <a:latin typeface="Times New Roman" pitchFamily="18" charset="0"/>
                <a:cs typeface="Times New Roman" pitchFamily="18" charset="0"/>
              </a:rPr>
              <a:t> Gun experts can conduct seminars and provide gun-safety training.</a:t>
            </a:r>
          </a:p>
          <a:p>
            <a:r>
              <a:rPr lang="en-US" sz="2400" dirty="0">
                <a:latin typeface="Times New Roman" pitchFamily="18" charset="0"/>
                <a:cs typeface="Times New Roman" pitchFamily="18" charset="0"/>
              </a:rPr>
              <a:t>Social organizations can deploy programs to uplift social conditions susceptible to gun violence at the individual and community level.</a:t>
            </a:r>
            <a:endParaRPr lang="en-GB" sz="2400" dirty="0">
              <a:latin typeface="Times New Roman" pitchFamily="18" charset="0"/>
              <a:cs typeface="Times New Roman" pitchFamily="18" charset="0"/>
            </a:endParaRPr>
          </a:p>
          <a:p>
            <a:pPr marL="109728" indent="0">
              <a:buNone/>
            </a:pPr>
            <a:endParaRPr lang="en-US" dirty="0"/>
          </a:p>
        </p:txBody>
      </p:sp>
      <p:sp>
        <p:nvSpPr>
          <p:cNvPr id="3" name="Title 2"/>
          <p:cNvSpPr>
            <a:spLocks noGrp="1"/>
          </p:cNvSpPr>
          <p:nvPr>
            <p:ph type="title"/>
          </p:nvPr>
        </p:nvSpPr>
        <p:spPr/>
        <p:txBody>
          <a:bodyPr>
            <a:normAutofit fontScale="90000"/>
          </a:bodyPr>
          <a:lstStyle/>
          <a:p>
            <a:r>
              <a:rPr lang="en-US" dirty="0" smtClean="0"/>
              <a:t>How do findings relate to professional social work practice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a:latin typeface="Times New Roman" pitchFamily="18" charset="0"/>
                <a:cs typeface="Times New Roman" pitchFamily="18" charset="0"/>
              </a:rPr>
              <a:t>Grass-root activism may be necessary to create awareness about the concepts shared by the participants.</a:t>
            </a:r>
          </a:p>
          <a:p>
            <a:r>
              <a:rPr lang="en-US" sz="2800" dirty="0">
                <a:latin typeface="Times New Roman" pitchFamily="18" charset="0"/>
                <a:cs typeface="Times New Roman" pitchFamily="18" charset="0"/>
              </a:rPr>
              <a:t>Formation of volunteer committees at the community level to run a test implementation of a coordinated effort to turn around the violence-ridden gun neighborhood.</a:t>
            </a:r>
          </a:p>
          <a:p>
            <a:r>
              <a:rPr lang="en-US" sz="2800" dirty="0">
                <a:latin typeface="Times New Roman" pitchFamily="18" charset="0"/>
                <a:cs typeface="Times New Roman" pitchFamily="18" charset="0"/>
              </a:rPr>
              <a:t>Create a general awareness about the experiences of communities who have had prolonged exposure to gun violence</a:t>
            </a:r>
          </a:p>
          <a:p>
            <a:r>
              <a:rPr lang="en-US" sz="2800" dirty="0">
                <a:latin typeface="Times New Roman" pitchFamily="18" charset="0"/>
                <a:cs typeface="Times New Roman" pitchFamily="18" charset="0"/>
              </a:rPr>
              <a:t>Awareness about what measures such communities would like to take to mitigate the risks they continuously face at the hands of irresponsible gun sellers, and</a:t>
            </a:r>
            <a:endParaRPr lang="en-US" dirty="0"/>
          </a:p>
        </p:txBody>
      </p:sp>
      <p:sp>
        <p:nvSpPr>
          <p:cNvPr id="3" name="Title 2"/>
          <p:cNvSpPr>
            <a:spLocks noGrp="1"/>
          </p:cNvSpPr>
          <p:nvPr>
            <p:ph type="title"/>
          </p:nvPr>
        </p:nvSpPr>
        <p:spPr/>
        <p:txBody>
          <a:bodyPr>
            <a:normAutofit fontScale="90000"/>
          </a:bodyPr>
          <a:lstStyle/>
          <a:p>
            <a:r>
              <a:rPr lang="en-US" dirty="0" smtClean="0"/>
              <a:t>What implications do the findings have for social change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dirty="0">
                <a:latin typeface="Times New Roman" pitchFamily="18" charset="0"/>
                <a:cs typeface="Times New Roman" pitchFamily="18" charset="0"/>
              </a:rPr>
              <a:t>Knowledge attained from this research can be useful to the following stakeholders:</a:t>
            </a:r>
          </a:p>
          <a:p>
            <a:r>
              <a:rPr lang="en-US" sz="2400" dirty="0">
                <a:latin typeface="Times New Roman" pitchFamily="18" charset="0"/>
                <a:cs typeface="Times New Roman" pitchFamily="18" charset="0"/>
              </a:rPr>
              <a:t>Federal government can benefit in implementing more stringent regulation.</a:t>
            </a:r>
          </a:p>
          <a:p>
            <a:r>
              <a:rPr lang="en-US" sz="2400" dirty="0">
                <a:latin typeface="Times New Roman" pitchFamily="18" charset="0"/>
                <a:cs typeface="Times New Roman" pitchFamily="18" charset="0"/>
              </a:rPr>
              <a:t>Communities will get awareness about what measures to take to mitigate the risks.</a:t>
            </a:r>
          </a:p>
          <a:p>
            <a:r>
              <a:rPr lang="en-US" sz="2400" dirty="0">
                <a:latin typeface="Times New Roman" pitchFamily="18" charset="0"/>
                <a:cs typeface="Times New Roman" pitchFamily="18" charset="0"/>
              </a:rPr>
              <a:t>Gun sellers and gun owners in developing right protocols for selling and handling of guns.</a:t>
            </a:r>
          </a:p>
          <a:p>
            <a:r>
              <a:rPr lang="en-US" sz="2400" dirty="0">
                <a:latin typeface="Times New Roman" pitchFamily="18" charset="0"/>
                <a:cs typeface="Times New Roman" pitchFamily="18" charset="0"/>
              </a:rPr>
              <a:t>Media will get more accurate results to disseminate to their audience regarding gun violence</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Security agencies when formulating strategies to cope gun violence.</a:t>
            </a:r>
          </a:p>
          <a:p>
            <a:r>
              <a:rPr lang="en-US" sz="2400" dirty="0">
                <a:latin typeface="Times New Roman" pitchFamily="18" charset="0"/>
                <a:cs typeface="Times New Roman" pitchFamily="18" charset="0"/>
              </a:rPr>
              <a:t>Public health sectors who perform background checks to gun holders.</a:t>
            </a:r>
          </a:p>
          <a:p>
            <a:r>
              <a:rPr lang="en-US" sz="2400" dirty="0">
                <a:latin typeface="Times New Roman" pitchFamily="18" charset="0"/>
                <a:cs typeface="Times New Roman" pitchFamily="18" charset="0"/>
              </a:rPr>
              <a:t>Future researchers who may intend to extend the study on gun violence.</a:t>
            </a:r>
            <a:endParaRPr lang="en-GB"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t>Section 4: Recommendations for action</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sz="2800" dirty="0" smtClean="0">
                <a:latin typeface="Times New Roman" pitchFamily="18" charset="0"/>
                <a:cs typeface="Times New Roman" pitchFamily="18" charset="0"/>
              </a:rPr>
              <a:t>Chair: </a:t>
            </a:r>
            <a:r>
              <a:rPr lang="en-GB" sz="2800" err="1" smtClean="0">
                <a:latin typeface="Times New Roman" pitchFamily="18" charset="0"/>
                <a:cs typeface="Times New Roman" pitchFamily="18" charset="0"/>
              </a:rPr>
              <a:t>Dr</a:t>
            </a:r>
            <a:r>
              <a:rPr lang="en-GB" sz="2800" smtClean="0">
                <a:latin typeface="Times New Roman" pitchFamily="18" charset="0"/>
                <a:cs typeface="Times New Roman" pitchFamily="18" charset="0"/>
              </a:rPr>
              <a:t>.</a:t>
            </a:r>
            <a:endParaRPr lang="en-GB" sz="2800" dirty="0" smtClean="0">
              <a:latin typeface="Times New Roman" pitchFamily="18" charset="0"/>
              <a:cs typeface="Times New Roman" pitchFamily="18" charset="0"/>
            </a:endParaRPr>
          </a:p>
          <a:p>
            <a:r>
              <a:rPr lang="en-GB" sz="2800" dirty="0" smtClean="0">
                <a:latin typeface="Times New Roman" pitchFamily="18" charset="0"/>
                <a:cs typeface="Times New Roman" pitchFamily="18" charset="0"/>
              </a:rPr>
              <a:t>2nd committee member: Dr. </a:t>
            </a:r>
          </a:p>
          <a:p>
            <a:r>
              <a:rPr lang="en-GB" sz="2800" dirty="0" smtClean="0">
                <a:latin typeface="Times New Roman" pitchFamily="18" charset="0"/>
                <a:cs typeface="Times New Roman" pitchFamily="18" charset="0"/>
              </a:rPr>
              <a:t>URR: Dr. </a:t>
            </a:r>
          </a:p>
          <a:p>
            <a:endParaRPr lang="en-GB" sz="2800" dirty="0" smtClean="0">
              <a:latin typeface="Times New Roman" pitchFamily="18" charset="0"/>
              <a:cs typeface="Times New Roman" pitchFamily="18" charset="0"/>
            </a:endParaRPr>
          </a:p>
          <a:p>
            <a:r>
              <a:rPr lang="en-GB" sz="2800" dirty="0" smtClean="0">
                <a:latin typeface="Times New Roman" pitchFamily="18" charset="0"/>
                <a:cs typeface="Times New Roman" pitchFamily="18" charset="0"/>
              </a:rPr>
              <a:t>Questions?</a:t>
            </a:r>
          </a:p>
          <a:p>
            <a:pPr marL="109728" indent="0">
              <a:buNone/>
            </a:pPr>
            <a:endParaRPr lang="en-GB" dirty="0"/>
          </a:p>
        </p:txBody>
      </p:sp>
      <p:sp>
        <p:nvSpPr>
          <p:cNvPr id="2" name="Title 1"/>
          <p:cNvSpPr>
            <a:spLocks noGrp="1"/>
          </p:cNvSpPr>
          <p:nvPr>
            <p:ph type="title"/>
          </p:nvPr>
        </p:nvSpPr>
        <p:spPr/>
        <p:txBody>
          <a:bodyPr>
            <a:normAutofit/>
          </a:bodyPr>
          <a:lstStyle/>
          <a:p>
            <a:r>
              <a:rPr lang="en-GB" sz="4400" dirty="0" smtClean="0">
                <a:latin typeface="Times New Roman" pitchFamily="18" charset="0"/>
                <a:cs typeface="Times New Roman" pitchFamily="18" charset="0"/>
              </a:rPr>
              <a:t>Thank you and questions</a:t>
            </a:r>
            <a:endParaRPr lang="en-GB" sz="4400" dirty="0">
              <a:latin typeface="Times New Roman" pitchFamily="18" charset="0"/>
              <a:cs typeface="Times New Roman" pitchFamily="18" charset="0"/>
            </a:endParaRPr>
          </a:p>
        </p:txBody>
      </p:sp>
    </p:spTree>
    <p:extLst>
      <p:ext uri="{BB962C8B-B14F-4D97-AF65-F5344CB8AC3E}">
        <p14:creationId xmlns:p14="http://schemas.microsoft.com/office/powerpoint/2010/main" val="28271171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1563</TotalTime>
  <Words>1626</Words>
  <Application>Microsoft Office PowerPoint</Application>
  <PresentationFormat>On-screen Show (4:3)</PresentationFormat>
  <Paragraphs>110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Concourse</vt:lpstr>
      <vt:lpstr>DOCTORAL FINAL DEFENSE.</vt:lpstr>
      <vt:lpstr>Thanks to faculty members</vt:lpstr>
      <vt:lpstr>KEY POINTS</vt:lpstr>
      <vt:lpstr>Problem Statement</vt:lpstr>
      <vt:lpstr>Purpose Statement</vt:lpstr>
      <vt:lpstr>Section 3: Analysis of the Findings</vt:lpstr>
      <vt:lpstr>Analysis of the Findings</vt:lpstr>
      <vt:lpstr>Analysis of the Findings</vt:lpstr>
      <vt:lpstr>Analysis of the Findings</vt:lpstr>
      <vt:lpstr>Analysis of the Findings</vt:lpstr>
      <vt:lpstr>Analysis of the Findings</vt:lpstr>
      <vt:lpstr>Analysis of the Findings</vt:lpstr>
      <vt:lpstr>How do findings relate to the literature</vt:lpstr>
      <vt:lpstr>How do findings relate to theoretical framework</vt:lpstr>
      <vt:lpstr>Section 4: Recommended Solutions</vt:lpstr>
      <vt:lpstr>How do findings relate to professional social work practice</vt:lpstr>
      <vt:lpstr>What implications do the findings have for social change</vt:lpstr>
      <vt:lpstr>Section 4: Recommendations for action</vt:lpstr>
      <vt:lpstr>Thank you and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DOCTORAL FINAL DEFENSE.</dc:title>
  <dc:creator>ZACK</dc:creator>
  <cp:lastModifiedBy>ZACK</cp:lastModifiedBy>
  <cp:revision>66</cp:revision>
  <dcterms:created xsi:type="dcterms:W3CDTF">2018-04-12T16:32:56Z</dcterms:created>
  <dcterms:modified xsi:type="dcterms:W3CDTF">2018-04-22T20:30:39Z</dcterms:modified>
</cp:coreProperties>
</file>